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Playfair Display Medium"/>
      <p:regular r:id="rId35"/>
      <p:bold r:id="rId36"/>
      <p:italic r:id="rId37"/>
      <p:boldItalic r:id="rId38"/>
    </p:embeddedFont>
    <p:embeddedFont>
      <p:font typeface="Playfair Display"/>
      <p:regular r:id="rId39"/>
      <p:bold r:id="rId40"/>
      <p:italic r:id="rId41"/>
      <p:boldItalic r:id="rId42"/>
    </p:embeddedFont>
    <p:embeddedFont>
      <p:font typeface="Lato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layfairDisplay-bold.fntdata"/><Relationship Id="rId20" Type="http://schemas.openxmlformats.org/officeDocument/2006/relationships/slide" Target="slides/slide15.xml"/><Relationship Id="rId42" Type="http://schemas.openxmlformats.org/officeDocument/2006/relationships/font" Target="fonts/PlayfairDisplay-boldItalic.fntdata"/><Relationship Id="rId41" Type="http://schemas.openxmlformats.org/officeDocument/2006/relationships/font" Target="fonts/PlayfairDisplay-italic.fntdata"/><Relationship Id="rId22" Type="http://schemas.openxmlformats.org/officeDocument/2006/relationships/slide" Target="slides/slide17.xml"/><Relationship Id="rId44" Type="http://schemas.openxmlformats.org/officeDocument/2006/relationships/font" Target="fonts/Lato-bold.fntdata"/><Relationship Id="rId21" Type="http://schemas.openxmlformats.org/officeDocument/2006/relationships/slide" Target="slides/slide16.xml"/><Relationship Id="rId43" Type="http://schemas.openxmlformats.org/officeDocument/2006/relationships/font" Target="fonts/Lato-regular.fntdata"/><Relationship Id="rId24" Type="http://schemas.openxmlformats.org/officeDocument/2006/relationships/slide" Target="slides/slide19.xml"/><Relationship Id="rId46" Type="http://schemas.openxmlformats.org/officeDocument/2006/relationships/font" Target="fonts/Lato-boldItalic.fntdata"/><Relationship Id="rId23" Type="http://schemas.openxmlformats.org/officeDocument/2006/relationships/slide" Target="slides/slide18.xml"/><Relationship Id="rId45" Type="http://schemas.openxmlformats.org/officeDocument/2006/relationships/font" Target="fonts/La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PlayfairDisplayMedium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PlayfairDisplayMedium-italic.fntdata"/><Relationship Id="rId14" Type="http://schemas.openxmlformats.org/officeDocument/2006/relationships/slide" Target="slides/slide9.xml"/><Relationship Id="rId36" Type="http://schemas.openxmlformats.org/officeDocument/2006/relationships/font" Target="fonts/PlayfairDisplayMedium-bold.fntdata"/><Relationship Id="rId17" Type="http://schemas.openxmlformats.org/officeDocument/2006/relationships/slide" Target="slides/slide12.xml"/><Relationship Id="rId39" Type="http://schemas.openxmlformats.org/officeDocument/2006/relationships/font" Target="fonts/PlayfairDisplay-regular.fntdata"/><Relationship Id="rId16" Type="http://schemas.openxmlformats.org/officeDocument/2006/relationships/slide" Target="slides/slide11.xml"/><Relationship Id="rId38" Type="http://schemas.openxmlformats.org/officeDocument/2006/relationships/font" Target="fonts/PlayfairDisplayMedium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SLIDES_API829699822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SLIDES_API82969982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SLIDES_API82969982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SLIDES_API82969982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source: https://d-maps.com/carte.php?num_car=13552&amp;lang=en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a1ca61fb8e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a1ca61fb8e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a1ca61fb8e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a1ca61fb8e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SLIDES_API829699822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SLIDES_API82969982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SLIDES_API829699822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SLIDES_API829699822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a1ca61fb8e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a1ca61fb8e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a1ca61fb8e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a1ca61fb8e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a1ca61fb8e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a1ca61fb8e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a1ca61fb8e_1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a1ca61fb8e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SLIDES_API82969982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SLIDES_API82969982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a1ca61fb8e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a1ca61fb8e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a1ca61fb8e_1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a1ca61fb8e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SLIDES_API829699822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SLIDES_API829699822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SLIDES_API829699822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SLIDES_API829699822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SLIDES_API829699822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SLIDES_API82969982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SLIDES_API829699822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SLIDES_API82969982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a1ca61fb8e_1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a1ca61fb8e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SLIDES_API829699822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SLIDES_API829699822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SLIDES_API829699822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SLIDES_API829699822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SLIDES_API829699822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SLIDES_API829699822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SLIDES_API82969982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SLIDES_API82969982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SLIDES_API82969982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SLIDES_API82969982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SLIDES_API82969982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SLIDES_API82969982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a1ca61fb85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a1ca61fb85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SLIDES_API82969982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SLIDES_API82969982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SLIDES_API82969982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SLIDES_API82969982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SLIDES_API82969982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SLIDES_API82969982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lue-gold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drive.google.com/file/d/1qAR-MpGNEkPRQWYCfXmijIJ2Ju-g20BL/view" TargetMode="External"/><Relationship Id="rId4" Type="http://schemas.openxmlformats.org/officeDocument/2006/relationships/image" Target="../media/image2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drive.google.com/file/d/1nqENmaPkwjrcz89vR8S6qRP15C0aHr3e/view" TargetMode="External"/><Relationship Id="rId4" Type="http://schemas.openxmlformats.org/officeDocument/2006/relationships/image" Target="../media/image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drive.google.com/file/d/1nzRNIZSTyZ4ZFeXw88knn68rsZYB_gfB/view" TargetMode="External"/><Relationship Id="rId4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drive.google.com/file/d/1xNYofb1P-9XghVbz-YtP5F7mi4RNK6pc/view" TargetMode="External"/><Relationship Id="rId4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AJWUxi1mF5EsF-NIF5MgfzTD1WsQV9s0/view" TargetMode="External"/><Relationship Id="rId4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drive.google.com/file/d/1M2tKfgVPbYOz4dGMcU_VY6v_89XgPrN0/view" TargetMode="External"/><Relationship Id="rId4" Type="http://schemas.openxmlformats.org/officeDocument/2006/relationships/image" Target="../media/image1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7.png"/><Relationship Id="rId13" Type="http://schemas.openxmlformats.org/officeDocument/2006/relationships/image" Target="../media/image3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5" Type="http://schemas.openxmlformats.org/officeDocument/2006/relationships/image" Target="../media/image2.png"/><Relationship Id="rId6" Type="http://schemas.openxmlformats.org/officeDocument/2006/relationships/image" Target="../media/image9.png"/><Relationship Id="rId7" Type="http://schemas.openxmlformats.org/officeDocument/2006/relationships/image" Target="../media/image12.png"/><Relationship Id="rId8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Keeping Our Oceans Clean</a:t>
            </a:r>
            <a:endParaRPr/>
          </a:p>
        </p:txBody>
      </p:sp>
      <p:sp>
        <p:nvSpPr>
          <p:cNvPr id="69" name="Google Shape;69;p13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Presented by:</a:t>
            </a:r>
            <a:endParaRPr/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9750" y="3692850"/>
            <a:ext cx="2428875" cy="8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79714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highlight>
                  <a:schemeClr val="dk1"/>
                </a:highlight>
              </a:rPr>
              <a:t>A Floating Disaster</a:t>
            </a:r>
            <a:endParaRPr>
              <a:solidFill>
                <a:schemeClr val="accent1"/>
              </a:solidFill>
              <a:highlight>
                <a:schemeClr val="dk1"/>
              </a:highlight>
            </a:endParaRPr>
          </a:p>
        </p:txBody>
      </p:sp>
      <p:sp>
        <p:nvSpPr>
          <p:cNvPr id="140" name="Google Shape;140;p22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highlight>
                  <a:schemeClr val="dk1"/>
                </a:highlight>
              </a:rPr>
              <a:t>The Great Pacific Garbage Patch</a:t>
            </a:r>
            <a:endParaRPr sz="19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900">
                <a:solidFill>
                  <a:schemeClr val="lt1"/>
                </a:solidFill>
                <a:highlight>
                  <a:schemeClr val="dk1"/>
                </a:highlight>
              </a:rPr>
              <a:t>Contains over 1.8 trillion pieces of debris</a:t>
            </a:r>
            <a:endParaRPr sz="19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141" name="Google Shape;141;p22"/>
          <p:cNvSpPr txBox="1"/>
          <p:nvPr/>
        </p:nvSpPr>
        <p:spPr>
          <a:xfrm>
            <a:off x="5832300" y="39924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2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Credit: cleanhub.com</a:t>
            </a:r>
            <a:endParaRPr>
              <a:solidFill>
                <a:schemeClr val="dk2"/>
              </a:solidFill>
              <a:highlight>
                <a:schemeClr val="dk1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About the Size of the </a:t>
            </a:r>
            <a:r>
              <a:rPr lang="en"/>
              <a:t>Mediterranean</a:t>
            </a:r>
            <a:r>
              <a:rPr lang="en"/>
              <a:t> Sea</a:t>
            </a:r>
            <a:endParaRPr/>
          </a:p>
        </p:txBody>
      </p:sp>
      <p:sp>
        <p:nvSpPr>
          <p:cNvPr id="147" name="Google Shape;147;p23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8" y="1368700"/>
            <a:ext cx="4739225" cy="3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/>
          <p:nvPr/>
        </p:nvSpPr>
        <p:spPr>
          <a:xfrm>
            <a:off x="4394300" y="3234075"/>
            <a:ext cx="2618700" cy="7281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This big</a:t>
            </a:r>
            <a:endParaRPr b="1"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94%</a:t>
            </a:r>
            <a:endParaRPr/>
          </a:p>
        </p:txBody>
      </p:sp>
      <p:sp>
        <p:nvSpPr>
          <p:cNvPr id="155" name="Google Shape;155;p24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of the garbage is </a:t>
            </a:r>
            <a:r>
              <a:rPr lang="en"/>
              <a:t>invisible</a:t>
            </a:r>
            <a:r>
              <a:rPr lang="en"/>
              <a:t> and has settled at the bottom of the ocean</a:t>
            </a:r>
            <a:endParaRPr/>
          </a:p>
        </p:txBody>
      </p:sp>
      <p:pic>
        <p:nvPicPr>
          <p:cNvPr id="156" name="Google Shape;15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0800" y="4230350"/>
            <a:ext cx="1626625" cy="54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Fish Get Sick, We Get Sick!</a:t>
            </a:r>
            <a:endParaRPr/>
          </a:p>
        </p:txBody>
      </p:sp>
      <p:sp>
        <p:nvSpPr>
          <p:cNvPr id="162" name="Google Shape;162;p25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Pollutants in the ocean accumulate in the tissues of marine organisms. Seafood can be contaminated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Ocean pollution affects the fishing industry, leading to economic losses and impacting livelihoods.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Pollution on beaches can lead to waterborne diseases for swimmers.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0"/>
            <a:ext cx="9143997" cy="609450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highlight>
                  <a:schemeClr val="dk1"/>
                </a:highlight>
              </a:rPr>
              <a:t>Can Robots Help Us?</a:t>
            </a:r>
            <a:endParaRPr>
              <a:solidFill>
                <a:schemeClr val="accent1"/>
              </a:solidFill>
              <a:highlight>
                <a:schemeClr val="dk1"/>
              </a:highlight>
            </a:endParaRPr>
          </a:p>
        </p:txBody>
      </p:sp>
      <p:sp>
        <p:nvSpPr>
          <p:cNvPr id="169" name="Google Shape;169;p26"/>
          <p:cNvSpPr txBox="1"/>
          <p:nvPr>
            <p:ph idx="1" type="body"/>
          </p:nvPr>
        </p:nvSpPr>
        <p:spPr>
          <a:xfrm>
            <a:off x="311700" y="12655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accent1"/>
                </a:solidFill>
                <a:highlight>
                  <a:schemeClr val="dk1"/>
                </a:highlight>
              </a:rPr>
              <a:t>SeaClear uses a team of robots,</a:t>
            </a:r>
            <a:br>
              <a:rPr lang="en" sz="1700">
                <a:solidFill>
                  <a:schemeClr val="accent1"/>
                </a:solidFill>
                <a:highlight>
                  <a:schemeClr val="dk1"/>
                </a:highlight>
              </a:rPr>
            </a:br>
            <a:r>
              <a:rPr lang="en" sz="1700">
                <a:solidFill>
                  <a:schemeClr val="accent1"/>
                </a:solidFill>
                <a:highlight>
                  <a:schemeClr val="dk1"/>
                </a:highlight>
              </a:rPr>
              <a:t>powered by Artificial Intelligence, </a:t>
            </a:r>
            <a:br>
              <a:rPr lang="en" sz="1700">
                <a:solidFill>
                  <a:schemeClr val="accent1"/>
                </a:solidFill>
                <a:highlight>
                  <a:schemeClr val="dk1"/>
                </a:highlight>
              </a:rPr>
            </a:br>
            <a:r>
              <a:rPr lang="en" sz="1700">
                <a:solidFill>
                  <a:schemeClr val="accent1"/>
                </a:solidFill>
                <a:highlight>
                  <a:schemeClr val="dk1"/>
                </a:highlight>
              </a:rPr>
              <a:t>to clean the bottom of the sea </a:t>
            </a:r>
            <a:endParaRPr sz="1700">
              <a:solidFill>
                <a:schemeClr val="accent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>
            <p:ph type="title"/>
          </p:nvPr>
        </p:nvSpPr>
        <p:spPr>
          <a:xfrm>
            <a:off x="265500" y="170975"/>
            <a:ext cx="4045200" cy="262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A Ship, a Drone, and an Underwater Robot look for litter.</a:t>
            </a:r>
            <a:endParaRPr sz="3500"/>
          </a:p>
        </p:txBody>
      </p:sp>
      <p:sp>
        <p:nvSpPr>
          <p:cNvPr id="175" name="Google Shape;175;p27"/>
          <p:cNvSpPr txBox="1"/>
          <p:nvPr>
            <p:ph idx="1" type="subTitle"/>
          </p:nvPr>
        </p:nvSpPr>
        <p:spPr>
          <a:xfrm>
            <a:off x="164250" y="3333750"/>
            <a:ext cx="41466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A second underwater robot collects it and puts it in a smart basket.</a:t>
            </a:r>
            <a:endParaRPr sz="2300"/>
          </a:p>
        </p:txBody>
      </p:sp>
      <p:pic>
        <p:nvPicPr>
          <p:cNvPr id="176" name="Google Shape;17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649"/>
            <a:ext cx="4572000" cy="5216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8" title="litter_grab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55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/>
          <p:nvPr>
            <p:ph type="title"/>
          </p:nvPr>
        </p:nvSpPr>
        <p:spPr>
          <a:xfrm>
            <a:off x="311700" y="290600"/>
            <a:ext cx="2970300" cy="117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SeaCat, the Mothership</a:t>
            </a:r>
            <a:endParaRPr sz="3200"/>
          </a:p>
        </p:txBody>
      </p:sp>
      <p:sp>
        <p:nvSpPr>
          <p:cNvPr id="187" name="Google Shape;187;p29"/>
          <p:cNvSpPr txBox="1"/>
          <p:nvPr>
            <p:ph idx="1" type="body"/>
          </p:nvPr>
        </p:nvSpPr>
        <p:spPr>
          <a:xfrm>
            <a:off x="311700" y="17927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It’s an Unmanned Surface Vehicle (USV)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Acts as the central unit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/>
              <a:t>Scans the sea bottom to look for large litter</a:t>
            </a:r>
            <a:endParaRPr sz="1500"/>
          </a:p>
        </p:txBody>
      </p:sp>
      <p:pic>
        <p:nvPicPr>
          <p:cNvPr id="188" name="Google Shape;188;p29" title="SeaCat_vide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3700" y="1206925"/>
            <a:ext cx="4572000" cy="3429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/>
          <p:nvPr>
            <p:ph type="title"/>
          </p:nvPr>
        </p:nvSpPr>
        <p:spPr>
          <a:xfrm>
            <a:off x="311700" y="193400"/>
            <a:ext cx="3022800" cy="111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DJI Matrice, the Drone</a:t>
            </a:r>
            <a:endParaRPr sz="3200"/>
          </a:p>
        </p:txBody>
      </p:sp>
      <p:sp>
        <p:nvSpPr>
          <p:cNvPr id="194" name="Google Shape;194;p30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It’s an Unmanned Aerial Vehicle (UAV)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In clean water, it sees large seafloor litter from above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/>
              <a:t>In murky waters, it looks for surface litter</a:t>
            </a:r>
            <a:endParaRPr sz="1500"/>
          </a:p>
        </p:txBody>
      </p:sp>
      <p:pic>
        <p:nvPicPr>
          <p:cNvPr id="195" name="Google Shape;195;p30" title="dron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2100" y="1067050"/>
            <a:ext cx="5719501" cy="314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>
            <p:ph type="title"/>
          </p:nvPr>
        </p:nvSpPr>
        <p:spPr>
          <a:xfrm>
            <a:off x="311700" y="111150"/>
            <a:ext cx="8503200" cy="120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MiniTortuga, the Observation Robot</a:t>
            </a:r>
            <a:endParaRPr sz="3200"/>
          </a:p>
        </p:txBody>
      </p:sp>
      <p:sp>
        <p:nvSpPr>
          <p:cNvPr id="201" name="Google Shape;201;p31"/>
          <p:cNvSpPr txBox="1"/>
          <p:nvPr>
            <p:ph idx="1" type="body"/>
          </p:nvPr>
        </p:nvSpPr>
        <p:spPr>
          <a:xfrm>
            <a:off x="4456975" y="1447750"/>
            <a:ext cx="4540800" cy="8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It uses AI to identify litter and to find the right path</a:t>
            </a:r>
            <a:endParaRPr sz="1500"/>
          </a:p>
          <a:p>
            <a:pPr indent="0" lvl="0" marL="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/>
              <a:t>Knows th</a:t>
            </a:r>
            <a:r>
              <a:rPr lang="en" sz="1500"/>
              <a:t>e difference between litter &amp; sea life!</a:t>
            </a:r>
            <a:endParaRPr sz="1500"/>
          </a:p>
        </p:txBody>
      </p:sp>
      <p:pic>
        <p:nvPicPr>
          <p:cNvPr id="202" name="Google Shape;202;p31" title="mini_tortuga_cropped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2475" y="2443850"/>
            <a:ext cx="7253775" cy="263509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 txBox="1"/>
          <p:nvPr>
            <p:ph idx="1" type="body"/>
          </p:nvPr>
        </p:nvSpPr>
        <p:spPr>
          <a:xfrm>
            <a:off x="311700" y="1447750"/>
            <a:ext cx="4014900" cy="8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It’s an Unmanned Underwater Vehicle (UUV)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/>
              <a:t>Uses a camera and a sonar to see litter</a:t>
            </a:r>
            <a:endParaRPr sz="1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Our Oceans</a:t>
            </a:r>
            <a:endParaRPr/>
          </a:p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Oceans cover over 70% of Earth’s surface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Oceans produce over half of the world's oxygen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/>
          <p:nvPr>
            <p:ph type="title"/>
          </p:nvPr>
        </p:nvSpPr>
        <p:spPr>
          <a:xfrm>
            <a:off x="311700" y="200875"/>
            <a:ext cx="3613200" cy="11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Tortuga, t</a:t>
            </a:r>
            <a:r>
              <a:rPr lang="en" sz="3200"/>
              <a:t>he Collection Robot</a:t>
            </a:r>
            <a:endParaRPr sz="3200"/>
          </a:p>
        </p:txBody>
      </p:sp>
      <p:sp>
        <p:nvSpPr>
          <p:cNvPr id="209" name="Google Shape;209;p32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Also a UUV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Equipped with a gripper 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AI sends it to the litter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/>
              <a:t>Doesn’t catch fish by mistake!</a:t>
            </a:r>
            <a:endParaRPr sz="1500"/>
          </a:p>
        </p:txBody>
      </p:sp>
      <p:pic>
        <p:nvPicPr>
          <p:cNvPr id="210" name="Google Shape;210;p32" title="litter_pickup_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2100" y="1463575"/>
            <a:ext cx="5719502" cy="3217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/>
          <p:nvPr>
            <p:ph type="title"/>
          </p:nvPr>
        </p:nvSpPr>
        <p:spPr>
          <a:xfrm>
            <a:off x="311700" y="200875"/>
            <a:ext cx="3351600" cy="11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The Collection Basket</a:t>
            </a:r>
            <a:endParaRPr sz="3200"/>
          </a:p>
        </p:txBody>
      </p:sp>
      <p:sp>
        <p:nvSpPr>
          <p:cNvPr id="216" name="Google Shape;216;p33"/>
          <p:cNvSpPr txBox="1"/>
          <p:nvPr>
            <p:ph idx="1" type="body"/>
          </p:nvPr>
        </p:nvSpPr>
        <p:spPr>
          <a:xfrm>
            <a:off x="311700" y="1640350"/>
            <a:ext cx="3045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It receives litter from the collection robot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Special entrance with bristles stops floating litter from getting back out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/>
              <a:t>Small fish can swim out if they enter by mistake</a:t>
            </a:r>
            <a:endParaRPr sz="1500"/>
          </a:p>
        </p:txBody>
      </p:sp>
      <p:pic>
        <p:nvPicPr>
          <p:cNvPr id="217" name="Google Shape;217;p33" title="basket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5900" y="1500475"/>
            <a:ext cx="4998850" cy="282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the SeaClear System Work?</a:t>
            </a:r>
            <a:endParaRPr/>
          </a:p>
        </p:txBody>
      </p:sp>
      <p:sp>
        <p:nvSpPr>
          <p:cNvPr id="223" name="Google Shape;223;p3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Yes! It was tested in a port in Germany and near a </a:t>
            </a:r>
            <a:r>
              <a:rPr lang="en"/>
              <a:t>beautiful</a:t>
            </a:r>
            <a:r>
              <a:rPr lang="en"/>
              <a:t> beach in Croatia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It will be improved in </a:t>
            </a:r>
            <a:r>
              <a:rPr lang="en"/>
              <a:t>another</a:t>
            </a:r>
            <a:r>
              <a:rPr lang="en"/>
              <a:t> project, SeaClear2.0, </a:t>
            </a:r>
            <a:r>
              <a:rPr lang="en"/>
              <a:t>which </a:t>
            </a:r>
            <a:r>
              <a:rPr lang="en"/>
              <a:t>already started!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Quiz Question 1</a:t>
            </a:r>
            <a:endParaRPr/>
          </a:p>
        </p:txBody>
      </p:sp>
      <p:sp>
        <p:nvSpPr>
          <p:cNvPr id="229" name="Google Shape;229;p35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long does it take for a plastic cup to break down?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A) 1 year, B) 50 years, C) 150 years, D) 450 years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Quiz Question 2</a:t>
            </a:r>
            <a:endParaRPr/>
          </a:p>
        </p:txBody>
      </p:sp>
      <p:sp>
        <p:nvSpPr>
          <p:cNvPr id="235" name="Google Shape;235;p36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percentage of ocean pollution originates from land?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A) 10-20%, B) 40-50%, C) 70-80%, D) 95%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</a:t>
            </a:r>
            <a:r>
              <a:rPr lang="en"/>
              <a:t>You</a:t>
            </a:r>
            <a:r>
              <a:rPr lang="en"/>
              <a:t> Do?</a:t>
            </a:r>
            <a:endParaRPr/>
          </a:p>
        </p:txBody>
      </p:sp>
      <p:sp>
        <p:nvSpPr>
          <p:cNvPr id="241" name="Google Shape;241;p37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Reduce, reuse, recycle - especially plastics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Join beach clean-ups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Support ocean-friendly products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3110"/>
            <a:ext cx="9144000" cy="610043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8"/>
          <p:cNvSpPr txBox="1"/>
          <p:nvPr/>
        </p:nvSpPr>
        <p:spPr>
          <a:xfrm>
            <a:off x="507900" y="4508625"/>
            <a:ext cx="832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Beach clean-up within SeaClear</a:t>
            </a:r>
            <a:endParaRPr b="1" sz="1800">
              <a:solidFill>
                <a:schemeClr val="dk1"/>
              </a:solidFill>
              <a:highlight>
                <a:schemeClr val="lt1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9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Learned Today</a:t>
            </a:r>
            <a:endParaRPr/>
          </a:p>
        </p:txBody>
      </p:sp>
      <p:sp>
        <p:nvSpPr>
          <p:cNvPr id="254" name="Google Shape;254;p39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Ocean pollution affects marine life and humans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Everyone can contribute to reducing ocean pollution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0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 a #SeaChampion</a:t>
            </a:r>
            <a:endParaRPr/>
          </a:p>
        </p:txBody>
      </p:sp>
      <p:sp>
        <p:nvSpPr>
          <p:cNvPr id="260" name="Google Shape;260;p40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Send your comic book dialogue and be featured on SeaClear webpage.</a:t>
            </a:r>
            <a:endParaRPr/>
          </a:p>
        </p:txBody>
      </p:sp>
      <p:pic>
        <p:nvPicPr>
          <p:cNvPr id="261" name="Google Shape;2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7375" y="1381125"/>
            <a:ext cx="238125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Q&amp;A Time</a:t>
            </a:r>
            <a:endParaRPr/>
          </a:p>
        </p:txBody>
      </p:sp>
      <p:sp>
        <p:nvSpPr>
          <p:cNvPr id="267" name="Google Shape;267;p4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for your questions!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Feel free to ask anything about today's topic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Lifeline of Our Planet</a:t>
            </a:r>
            <a:endParaRPr/>
          </a:p>
        </p:txBody>
      </p:sp>
      <p:sp>
        <p:nvSpPr>
          <p:cNvPr id="82" name="Google Shape;82;p1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Oceans support diverse marine ecosystems,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regulate our climate,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and are essential for food security</a:t>
            </a:r>
            <a:endParaRPr/>
          </a:p>
        </p:txBody>
      </p:sp>
      <p:sp>
        <p:nvSpPr>
          <p:cNvPr id="83" name="Google Shape;83;p15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they do for us?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311700" y="310800"/>
            <a:ext cx="4009500" cy="11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What is </a:t>
            </a:r>
            <a:r>
              <a:rPr lang="en" sz="3200"/>
              <a:t>Ocean Pollution?</a:t>
            </a:r>
            <a:endParaRPr sz="3200"/>
          </a:p>
        </p:txBody>
      </p:sp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311700" y="1640350"/>
            <a:ext cx="3531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Ocean pollution: Contamination of the ocean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Common pollutants: Plastic waste, industrial runoff, oil spills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500">
                <a:solidFill>
                  <a:schemeClr val="accent6"/>
                </a:solidFill>
              </a:rPr>
              <a:t>Can you spot it in the image?</a:t>
            </a:r>
            <a:endParaRPr b="1" sz="1500">
              <a:solidFill>
                <a:schemeClr val="accent6"/>
              </a:solidFill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9375" y="234600"/>
            <a:ext cx="362811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Pollutes Our Oceans?</a:t>
            </a:r>
            <a:endParaRPr/>
          </a:p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311700" y="1417800"/>
            <a:ext cx="51513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 sources: 70-80% land-based, 20-30% maritime waste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Everyday culprits: Plastic bottles, bags, industrial waste</a:t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0500" y="830000"/>
            <a:ext cx="3483500" cy="34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reflect</a:t>
            </a:r>
            <a:endParaRPr/>
          </a:p>
        </p:txBody>
      </p:sp>
      <p:sp>
        <p:nvSpPr>
          <p:cNvPr id="103" name="Google Shape;103;p18"/>
          <p:cNvSpPr txBox="1"/>
          <p:nvPr>
            <p:ph type="title"/>
          </p:nvPr>
        </p:nvSpPr>
        <p:spPr>
          <a:xfrm>
            <a:off x="311700" y="2892200"/>
            <a:ext cx="8520600" cy="64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What single-use items you used yesterday?</a:t>
            </a:r>
            <a:endParaRPr b="0" sz="2400">
              <a:solidFill>
                <a:schemeClr val="dk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9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4300" y="286900"/>
            <a:ext cx="6668751" cy="41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1707050" y="4410400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How long things take to break down (in years)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178425" y="451700"/>
            <a:ext cx="413125" cy="4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9125" y="864825"/>
            <a:ext cx="413125" cy="4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68125" y="1269825"/>
            <a:ext cx="413125" cy="4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30950" y="1494350"/>
            <a:ext cx="532000" cy="5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69125" y="2026350"/>
            <a:ext cx="413125" cy="4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16121" y="2365190"/>
            <a:ext cx="413125" cy="413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83475" y="2836724"/>
            <a:ext cx="334400" cy="3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07100" y="3094925"/>
            <a:ext cx="334400" cy="3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48775" y="3554550"/>
            <a:ext cx="334400" cy="3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323975" y="4503238"/>
            <a:ext cx="1239375" cy="41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Pollution Get into the Sea?</a:t>
            </a:r>
            <a:endParaRPr/>
          </a:p>
        </p:txBody>
      </p:sp>
      <p:sp>
        <p:nvSpPr>
          <p:cNvPr id="125" name="Google Shape;125;p20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 runoff (when it rains)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Direct discharge into waterways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Gases from cars, factories, and agriculture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Marine activities: shipping, fishing, and offshore drilling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Beach littering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235500" y="340025"/>
            <a:ext cx="2932800" cy="112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Marine Life and Pollution</a:t>
            </a:r>
            <a:endParaRPr sz="3200"/>
          </a:p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186900" y="1640350"/>
            <a:ext cx="30429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By 2050, more plastic than fish by weight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Coral reefs are dying due to pollution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/>
              <a:t>Sea animals  have a small quantity of plastic inside (microplastics)</a:t>
            </a:r>
            <a:endParaRPr sz="1500"/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5575" y="187625"/>
            <a:ext cx="5719501" cy="378304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/>
        </p:nvSpPr>
        <p:spPr>
          <a:xfrm>
            <a:off x="3295575" y="4051125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 sea turtle entangled in an abandoned fishing net. Credit: NOAA</a:t>
            </a:r>
            <a:endParaRPr b="1"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